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70" r:id="rId6"/>
    <p:sldId id="273" r:id="rId7"/>
    <p:sldId id="271" r:id="rId8"/>
    <p:sldId id="274" r:id="rId9"/>
    <p:sldId id="272" r:id="rId10"/>
    <p:sldId id="275" r:id="rId1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E"/>
    <a:srgbClr val="327D7E"/>
    <a:srgbClr val="846054"/>
    <a:srgbClr val="6DAB3E"/>
    <a:srgbClr val="DB640E"/>
    <a:srgbClr val="D0652D"/>
    <a:srgbClr val="E6E6E6"/>
    <a:srgbClr val="285055"/>
    <a:srgbClr val="F7F3E8"/>
    <a:srgbClr val="E5B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2F5FE-8325-453B-83B6-8AB8A139EC59}" v="72" dt="2025-08-30T07:40:14.938"/>
    <p1510:client id="{D7A137C3-8A14-4465-BEE6-254E8206B3F5}" v="7" dt="2025-08-30T07:41:04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2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1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46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296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327E610-3FD2-62ED-A3C8-C07873E4C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901" y="2957292"/>
            <a:ext cx="7716197" cy="2968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FA9589-12F7-4AE1-FDEF-E8DEAA2FBF27}"/>
              </a:ext>
            </a:extLst>
          </p:cNvPr>
          <p:cNvSpPr txBox="1"/>
          <p:nvPr/>
        </p:nvSpPr>
        <p:spPr>
          <a:xfrm>
            <a:off x="0" y="1387632"/>
            <a:ext cx="9906000" cy="1569660"/>
          </a:xfrm>
          <a:prstGeom prst="rect">
            <a:avLst/>
          </a:prstGeom>
          <a:noFill/>
          <a:ln w="34925"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Quentin" panose="02000506000000020002" pitchFamily="50" charset="0"/>
                <a:cs typeface="Arial" panose="020B0604020202020204" pitchFamily="34" charset="0"/>
              </a:rPr>
              <a:t>Autumn Term</a:t>
            </a:r>
          </a:p>
        </p:txBody>
      </p:sp>
    </p:spTree>
    <p:extLst>
      <p:ext uri="{BB962C8B-B14F-4D97-AF65-F5344CB8AC3E}">
        <p14:creationId xmlns:p14="http://schemas.microsoft.com/office/powerpoint/2010/main" val="43991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FC4B14-9D9C-CBC7-94D2-DFC5D1F3D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91354"/>
              </p:ext>
            </p:extLst>
          </p:nvPr>
        </p:nvGraphicFramePr>
        <p:xfrm>
          <a:off x="361156" y="1185969"/>
          <a:ext cx="9176194" cy="520087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13780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227218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209160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103465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196282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072557">
                  <a:extLst>
                    <a:ext uri="{9D8B030D-6E8A-4147-A177-3AD203B41FA5}">
                      <a16:colId xmlns:a16="http://schemas.microsoft.com/office/drawing/2014/main" val="2425128685"/>
                    </a:ext>
                  </a:extLst>
                </a:gridCol>
                <a:gridCol w="1078075">
                  <a:extLst>
                    <a:ext uri="{9D8B030D-6E8A-4147-A177-3AD203B41FA5}">
                      <a16:colId xmlns:a16="http://schemas.microsoft.com/office/drawing/2014/main" val="2794089090"/>
                    </a:ext>
                  </a:extLst>
                </a:gridCol>
              </a:tblGrid>
              <a:tr h="301757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/>
                          </a:solidFill>
                          <a:latin typeface="+mn-lt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MONDAY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TUESDAY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WEDNESDAY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THURSDAY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FRIDAY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SATURDAY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SUNDAY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 Of Mushroom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Baked Tomato &amp; Red Pepper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Parsnip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French Onion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 Of Corn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 Of Tomato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SUNDAY BRUNCH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Bacon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Sausages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Hash Browns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Scrambled Egg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Black Pudding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Tomatoes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Mushrooms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Boiled Egg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CLASSIC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Beef Bolognaise</a:t>
                      </a:r>
                      <a:endParaRPr kumimoji="0" lang="en-GB" sz="10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Madras Spiced Chicken Leg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Roast Pork Loin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Mac 'n' Cheese Bar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Breaded or Battered Fish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Tomato &amp; Mozzarella Pasta Bake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6909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846054"/>
                          </a:solidFill>
                          <a:latin typeface="+mn-lt"/>
                        </a:rPr>
                        <a:t>STREET EATS</a:t>
                      </a:r>
                      <a:endParaRPr lang="en-GB" sz="1200" b="1" dirty="0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846054"/>
                          </a:solidFill>
                          <a:latin typeface="+mn-lt"/>
                        </a:rPr>
                        <a:t>Pig &amp; Apple Scotch Eggs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Beef &amp; Spinach Keema Biriani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Burrito Bar, Chilli, Tortilla, Salsa, Guacamole, Refried Beans, Queso, Chilli Sauce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Wings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Tuna &amp; Caramelised Onion Rarebit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Thyme &amp; Honey Chicken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4707"/>
                  </a:ext>
                </a:extLst>
              </a:tr>
              <a:tr h="6084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846054"/>
                          </a:solidFill>
                          <a:latin typeface="+mn-lt"/>
                        </a:rPr>
                        <a:t>NOURISH</a:t>
                      </a:r>
                      <a:endParaRPr lang="en-GB" sz="1200" b="1" dirty="0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846054"/>
                          </a:solidFill>
                          <a:latin typeface="+mn-lt"/>
                        </a:rPr>
                        <a:t>Veggie Bolognaise, Penne Pasta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Spinach &amp; Red Lentil Dhal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Cauliflower Cheese with Sage &amp; Thyme Gremolata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Feta &amp; Mushroom Stuffed Fondants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Chickpea &amp; coconut Kudu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Gnocchi &amp; Mushroom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57866"/>
                  </a:ext>
                </a:extLst>
              </a:tr>
              <a:tr h="649705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SIDES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Buttered Herby New Potatoes, </a:t>
                      </a: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Steamed Geen Beans, Sauté Kale &amp; Onion</a:t>
                      </a:r>
                      <a:endParaRPr lang="en-GB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Coriander &amp; Onion Rice, Roasted Beets, Roasted Carrott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Apple Sauce, Braised Red Cabbage, Root Vegetable Mash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Steamed Rice, Sweet Chilli Carrots, 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Chip shop curry sauce, Mushy Peas, Peas, Lemon &amp; Tartare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Big Bowl Chopped Salad, Buttered savoy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18638"/>
                  </a:ext>
                </a:extLst>
              </a:tr>
              <a:tr h="71527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846054"/>
                          </a:solidFill>
                          <a:latin typeface="+mn-lt"/>
                        </a:rPr>
                        <a:t>JACKET/PASTA 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Roasted Sweet Potato, Fresh Tomato Sauce &amp; 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US" sz="10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noProof="0" dirty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GB" sz="1000" b="0" dirty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US" sz="10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US" sz="10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US" sz="10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Classic Chocolate Eclairs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Autumnal Fruit Salad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Eves Pudding &amp; Vanilla Custard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Tiramisu Brownie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Downside Tropical Fruit Salad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Baked Fruit Crumble Bar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316181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Mini Apple Pies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Lemon Meringue Cupcakes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New York style Baked Cheesecake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Oat and Raisin Bake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Chocolate Shortbread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Lemon &amp; Poppy Seed Muffin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05385"/>
                  </a:ext>
                </a:extLst>
              </a:tr>
              <a:tr h="119604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EVERY 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1" i="0" kern="1200" dirty="0">
                          <a:solidFill>
                            <a:srgbClr val="846054"/>
                          </a:solidFill>
                          <a:latin typeface="+mn-lt"/>
                          <a:ea typeface="+mn-ea"/>
                          <a:cs typeface="+mn-cs"/>
                        </a:rPr>
                        <a:t>FULL SALAD BAR WITH EVERYDAY SPECIALS, SELECTION OF FRESHLY CUT &amp; WHOLE FRUITS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53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2CF152-53A4-95F6-3482-C756EB9E9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39362"/>
              </p:ext>
            </p:extLst>
          </p:nvPr>
        </p:nvGraphicFramePr>
        <p:xfrm>
          <a:off x="443706" y="1361287"/>
          <a:ext cx="9059271" cy="46191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06595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13780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144718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165343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141143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072634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086902">
                  <a:extLst>
                    <a:ext uri="{9D8B030D-6E8A-4147-A177-3AD203B41FA5}">
                      <a16:colId xmlns:a16="http://schemas.microsoft.com/office/drawing/2014/main" val="2425128685"/>
                    </a:ext>
                  </a:extLst>
                </a:gridCol>
                <a:gridCol w="1128156">
                  <a:extLst>
                    <a:ext uri="{9D8B030D-6E8A-4147-A177-3AD203B41FA5}">
                      <a16:colId xmlns:a16="http://schemas.microsoft.com/office/drawing/2014/main" val="2794089090"/>
                    </a:ext>
                  </a:extLst>
                </a:gridCol>
              </a:tblGrid>
              <a:tr h="3436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WEEK ONE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MONDAY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TUESDAY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WEDNESDAY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THURSDAY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FRIDAY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SATURDAY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SUNDAY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450244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Chef's Selection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805700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CLASSIC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Pulled Pork Baps </a:t>
                      </a:r>
                      <a:endParaRPr kumimoji="0" lang="en-GB" sz="10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Lamb &amp; Beef Kofte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Beef &amp; Horseradish Sausages &amp; Onion Gravy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Shepherd's Pie, Cheesy Spring Onion Mash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Mozzarella &amp; Tomato Pizza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Chinese Crispy Beef, Sweet &amp; Sour Sauce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Chicken &amp; Leek Pie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6025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846054"/>
                          </a:solidFill>
                          <a:latin typeface="+mn-lt"/>
                        </a:rPr>
                        <a:t>VEGGIE</a:t>
                      </a:r>
                      <a:endParaRPr lang="en-GB" sz="1200" b="1" dirty="0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latin typeface="Calibri"/>
                        </a:rPr>
                        <a:t>Carrot &amp; chickpea Bhaji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Red Pepper &amp; Bean Stew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Downside's Veggie Sausage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Veggie Shepherd Pie, Cheesy Spring Onion Mash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BBQ sauce, Tuna &amp; Sweetcorn Pizza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Hoisin Soya Steamed Buns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Pumpkin &amp; Bean Pie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57866"/>
                  </a:ext>
                </a:extLst>
              </a:tr>
              <a:tr h="805700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SIDES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French Fries, Big Bowl Coleslaw, Caramelised Corn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Patatas Bravas, Aioli Paprika, Spiced Carrots, Cabbage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Skin On Mashed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Roasted Carrots, Steamed Greens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Paprika Spiced Wedges, Big Bowl Chopped Salad,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Rice, Greens &amp; Bok choi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Skin On Roasties, Braised Red Cabbage, Parsnips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18638"/>
                  </a:ext>
                </a:extLst>
              </a:tr>
              <a:tr h="805700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JACKET/PASTA 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485789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Welsh Cakes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Aussie Crunch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Double Chocolate Sponge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Downside Trifle Pots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Carrot Cake Cupcakes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Classic Shortbread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Jellies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319910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EVERY 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kern="1200" noProof="0" dirty="0">
                          <a:solidFill>
                            <a:srgbClr val="846054"/>
                          </a:solidFill>
                          <a:latin typeface="Calibri"/>
                        </a:rPr>
                        <a:t>FULL SALAD BAR WITH EVERYDAY SPECIALS, SELECTION OF FRESHLY CUT &amp; WHOLE FRUITS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2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955CAD-C1D6-6E16-6A98-72F0FF847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16715"/>
              </p:ext>
            </p:extLst>
          </p:nvPr>
        </p:nvGraphicFramePr>
        <p:xfrm>
          <a:off x="239281" y="1153194"/>
          <a:ext cx="9446467" cy="50026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31276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85968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278784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289095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299400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196279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072529">
                  <a:extLst>
                    <a:ext uri="{9D8B030D-6E8A-4147-A177-3AD203B41FA5}">
                      <a16:colId xmlns:a16="http://schemas.microsoft.com/office/drawing/2014/main" val="2425128685"/>
                    </a:ext>
                  </a:extLst>
                </a:gridCol>
                <a:gridCol w="1093136">
                  <a:extLst>
                    <a:ext uri="{9D8B030D-6E8A-4147-A177-3AD203B41FA5}">
                      <a16:colId xmlns:a16="http://schemas.microsoft.com/office/drawing/2014/main" val="2794089090"/>
                    </a:ext>
                  </a:extLst>
                </a:gridCol>
              </a:tblGrid>
              <a:tr h="3950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WEEK TWO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MONDAY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TUESDAY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WEDNESDAY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THURSDAY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FRIDAY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SATURDAY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SUNDAY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 Of White Vegetable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Carrot, Ginger &amp; Chilli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Winter Root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Tomato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Sweet Potato &amp; Coconut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SUNDAY BRUNCH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Bacon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Sausages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Hash Browns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Scrambled Egg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Black Pudding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Tomatoes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Mushrooms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Boiled Egg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704513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CLASSIC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Beef Chilli Con Carne</a:t>
                      </a:r>
                      <a:endParaRPr kumimoji="0" lang="en-GB" sz="10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Butcher's Sausages Selection, Onion Gravy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Roast Chicken, Bread Sauce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Bacon Schnitzel Wholegrain Mustard Sauce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Breaded or Battered Fish, Tartare Sauce, Fresh Lemon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Chorizo &amp; cheddar Pasta Bake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601492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NOURISH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846054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latin typeface="Calibri"/>
                        </a:rPr>
                        <a:t>Pork &amp; Cheddar Sausage Rolls</a:t>
                      </a:r>
                      <a:endParaRPr lang="en-GB" sz="1000" b="0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Crispy Lamb, Feta &amp; Chickpea</a:t>
                      </a: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Hog Roast Baps, Cider Pulled Pork Stuffing, apple sauce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Sticky Chicken Wings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Downside Classic Rarebit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Jerk Chicken &amp; Rice, Jerk Sauce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4707"/>
                  </a:ext>
                </a:extLst>
              </a:tr>
              <a:tr h="704513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STREET EATS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846054"/>
                          </a:solidFill>
                          <a:latin typeface="+mn-lt"/>
                        </a:rPr>
                        <a:t>Simon's  Lentil Sausage Rolls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Haloumi schnitzel, Wholegrain Mustard  Sauce</a:t>
                      </a: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Butternut &amp; Sage Crumble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Quorn Sausages, Cider Cream &amp; Tarragon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Steamed Pollock In Paper, Fennell &amp; Lemon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Creamy Spinach &amp; Orzo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57866"/>
                  </a:ext>
                </a:extLst>
              </a:tr>
              <a:tr h="4668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SIDES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Rice, Sweetcorn Salsa, Queso, Roasted 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Crispy Chat potatoes, Kale, Parsnips</a:t>
                      </a: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Skin on Roasties, Braised Red Cabbage, Root Vegetable Mash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Skin on Cheesy Mash, Savoy, 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Chip shop curry Sauce, Mushy Peas, Peas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Spiced Sweetcorn, 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18638"/>
                  </a:ext>
                </a:extLst>
              </a:tr>
              <a:tr h="601492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JACKET/PASTA 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Roasted Sweet Potato, Fresh Tomato Sauce, 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 &amp;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Classic Mille Feuille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Autumnal Fruit Salad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Chocolate Sponge, Chocolate Sauce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Chocolate Orange Cookie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Downside Tropical Fruit Salad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Crumble 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Chocolate cream Viennese whirls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Toffee Cup Cake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Mixed Berry Cheesecake Pots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Strawberry Blondie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Berry Shortcake 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Muffin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46856"/>
                  </a:ext>
                </a:extLst>
              </a:tr>
              <a:tr h="233415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EVERY 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kern="1200" noProof="0">
                          <a:solidFill>
                            <a:srgbClr val="846054"/>
                          </a:solidFill>
                          <a:latin typeface="Calibri"/>
                        </a:rPr>
                        <a:t>FULL SALAD BAR WITH EVERYDAY SPECIALS, SELECTION OF FRESHLY CUT &amp; WHOLE FRUITS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4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78199F-4D4A-7F66-5615-77BA26301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96156"/>
              </p:ext>
            </p:extLst>
          </p:nvPr>
        </p:nvGraphicFramePr>
        <p:xfrm>
          <a:off x="522858" y="1676920"/>
          <a:ext cx="8860284" cy="447826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40717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079060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086907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099619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093263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086906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086906">
                  <a:extLst>
                    <a:ext uri="{9D8B030D-6E8A-4147-A177-3AD203B41FA5}">
                      <a16:colId xmlns:a16="http://schemas.microsoft.com/office/drawing/2014/main" val="2425128685"/>
                    </a:ext>
                  </a:extLst>
                </a:gridCol>
                <a:gridCol w="1086906">
                  <a:extLst>
                    <a:ext uri="{9D8B030D-6E8A-4147-A177-3AD203B41FA5}">
                      <a16:colId xmlns:a16="http://schemas.microsoft.com/office/drawing/2014/main" val="2794089090"/>
                    </a:ext>
                  </a:extLst>
                </a:gridCol>
              </a:tblGrid>
              <a:tr h="295767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/>
                          </a:solidFill>
                          <a:latin typeface="+mn-lt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MONDAY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TUESDAY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WEDNESDAY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THURSDAY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FRIDAY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SATURDAY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SUNDAY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398988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649705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CLASSIC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Pad Kro Pro,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Thai Pulled Pork Noodles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Senegalese Chicken curry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Beef Bolognaise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Piri Piri Chicken 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Soya Ragu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Steak &amp; Cheese Pie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Soule's Fried Chicken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639392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STREET EATS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846054"/>
                          </a:solidFill>
                          <a:latin typeface="+mn-lt"/>
                        </a:rPr>
                        <a:t>Tempura Tofu, Tempura Onions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Aubergine, Chickpea &amp; Spinach Curry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Butter Bean &amp; Ajello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Chilli Sweet Potato &amp; Chickpea Cakes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Cheese Cream Sauce &amp; Orzo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Potato &amp; Cheddar Pie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Fried Halloumi Skewer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57866"/>
                  </a:ext>
                </a:extLst>
              </a:tr>
              <a:tr h="80439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SIDES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Noodles, Chilli Sauce, Crunchy Vegetable Toppings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Jollof Rice, Fried Green Beans, Spiced Spinach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Linguine, Big bowl Chopped Salad, Tomato &amp; Herb Panzanella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French Fries,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Creamed Corn, Mixed Salad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Fusilli, Penne, Fresh Garlic Focaccia, Roast 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Hand Cut Chips, Buttered Savoy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Fries      Sweetcorn      Slaw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18638"/>
                  </a:ext>
                </a:extLst>
              </a:tr>
              <a:tr h="814709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JACKET/PASTA 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495013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Caribbean Ginger Cake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Chocolate Crispy Cake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Iced Sprinkle Cake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Lemon Posset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 Clements Cupcake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Cherry Shortbread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Jellies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EVERY 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kern="1200" noProof="0" dirty="0">
                          <a:solidFill>
                            <a:srgbClr val="846054"/>
                          </a:solidFill>
                          <a:latin typeface="Calibri"/>
                        </a:rPr>
                        <a:t>FULL SALAD BAR WITH EVERYDAY SPECIALS, SELECTION OF FRESHLY CUT &amp; WHOLE FRUITS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4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88A49C-F69B-BC6D-BD47-3FA5A702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69377"/>
              </p:ext>
            </p:extLst>
          </p:nvPr>
        </p:nvGraphicFramePr>
        <p:xfrm>
          <a:off x="309562" y="1175656"/>
          <a:ext cx="9330994" cy="50481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185968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134406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195844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170976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165341">
                  <a:extLst>
                    <a:ext uri="{9D8B030D-6E8A-4147-A177-3AD203B41FA5}">
                      <a16:colId xmlns:a16="http://schemas.microsoft.com/office/drawing/2014/main" val="2425128685"/>
                    </a:ext>
                  </a:extLst>
                </a:gridCol>
                <a:gridCol w="1127145">
                  <a:extLst>
                    <a:ext uri="{9D8B030D-6E8A-4147-A177-3AD203B41FA5}">
                      <a16:colId xmlns:a16="http://schemas.microsoft.com/office/drawing/2014/main" val="2794089090"/>
                    </a:ext>
                  </a:extLst>
                </a:gridCol>
              </a:tblGrid>
              <a:tr h="2927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WEEK THREE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MONDAY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TUESDAY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WEDNESDAY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THURSDAY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FRIDAY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SATURDAY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SUNDAY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303562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Roasted Butternut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 of Corn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Mushroom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Leek &amp; Potato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 of Celeriac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Cream of Tomato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SUNDAY BRUNCH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Bacon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Sausages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Hash Browns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Scrambled Egg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Black Pudding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Tomatoes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Mushrooms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Boiled Egg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628809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CLASSIC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Classic Lasagne</a:t>
                      </a:r>
                      <a:endParaRPr kumimoji="0" lang="en-GB" sz="10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Roasted Chicken, Coq Au Vin sauce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Maple roasted  Gammon, Parsley Sauce 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Chicken Katsu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Breaded or Battered Fish, Tartare Sauce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Beef Ragu &amp; Cheddar Pasta Bake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NOURISH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846054"/>
                          </a:solidFill>
                          <a:latin typeface="+mn-lt"/>
                        </a:rPr>
                        <a:t>Low &amp; Slow Thyme &amp; Honey Pork Belly </a:t>
                      </a:r>
                      <a:endParaRPr lang="en-US" b="0"/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Classic Scotch Egg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Sub 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Tuscan Pork &amp; Orzo, Sage Pan Gratto</a:t>
                      </a:r>
                      <a:endParaRPr kumimoji="0" lang="en-GB" sz="1000" b="0" i="0" u="none" strike="noStrike" kern="1200" cap="none" spc="0" normalizeH="0" baseline="0" noProof="0" err="1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Really Welsh Rarebit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Lamb Keema Biriani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4707"/>
                  </a:ext>
                </a:extLst>
              </a:tr>
              <a:tr h="65049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STREET EATS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846054"/>
                          </a:solidFill>
                          <a:latin typeface="+mn-lt"/>
                        </a:rPr>
                        <a:t>Red Lentil &amp; Cheddar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latin typeface="+mn-lt"/>
                        </a:rPr>
                        <a:t>Sausage Rolls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Chickpea, Feta &amp; Coconut, stuffed Peppers</a:t>
                      </a:r>
                      <a:endParaRPr lang="en-GB" sz="1000" b="0" err="1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Hummus Bowl Flat Bread, Cous Cous Crispy Chickpea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Tofu Katsu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Falafel/ Bhajji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Butternut Rissotto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57866"/>
                  </a:ext>
                </a:extLst>
              </a:tr>
              <a:tr h="693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SIDES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Steamed new Potatoes, Carrots, Peas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Crispy Chat Potatoes, Sauté Kale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Skin on Roasties, Braised Red Cabbage, Root Vegetable Mash</a:t>
                      </a:r>
                      <a:endParaRPr lang="en-US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Katsu Sauce, Steamed Rice, Steamed Savoy, Soy 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Chip shop curry Sauce, Mushy Peas, Peas, Lemon &amp; Tartare</a:t>
                      </a:r>
                      <a:endParaRPr lang="en-US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Chopped Salad 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Pickled Cucumbers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18638"/>
                  </a:ext>
                </a:extLst>
              </a:tr>
              <a:tr h="693857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JACKET/PASTA 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401136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Bakewell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Autumnal Fruit Salad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Fruit Cobblers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Brookie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Downside Tropical Fruit Salad</a:t>
                      </a:r>
                      <a:endParaRPr lang="en-GB" sz="1000" b="0" err="1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Crumble 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Chocolate Whoopi</a:t>
                      </a:r>
                      <a:endParaRPr kumimoji="0" lang="en-GB" sz="1000" b="0" i="0" u="none" strike="noStrike" kern="1200" cap="none" spc="0" normalizeH="0" baseline="0" noProof="0" err="1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Banana &amp; Cream  Cupcake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New York style Chocolate Cheesecake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Maple &amp; Currant Cupcakes, Maple Icing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Cranacken Shortbread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Blueberry Muffins</a:t>
                      </a:r>
                      <a:endParaRPr lang="en-GB" sz="1000" b="0" err="1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>
                        <a:solidFill>
                          <a:srgbClr val="8460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193448"/>
                  </a:ext>
                </a:extLst>
              </a:tr>
              <a:tr h="271038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EVERY 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kern="1200" noProof="0">
                          <a:solidFill>
                            <a:srgbClr val="846054"/>
                          </a:solidFill>
                          <a:latin typeface="Calibri"/>
                        </a:rPr>
                        <a:t>FULL SALAD BAR WITH EVERYDAY SPECIALS, SELECTION OF FRESHLY CUT &amp; WHOLE FRUITS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48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3CCDAD-6299-D45D-1FC9-857C7430D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14761"/>
              </p:ext>
            </p:extLst>
          </p:nvPr>
        </p:nvGraphicFramePr>
        <p:xfrm>
          <a:off x="446216" y="1193180"/>
          <a:ext cx="9062450" cy="498061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27218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55024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106931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099617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041587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258157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062216">
                  <a:extLst>
                    <a:ext uri="{9D8B030D-6E8A-4147-A177-3AD203B41FA5}">
                      <a16:colId xmlns:a16="http://schemas.microsoft.com/office/drawing/2014/main" val="2425128685"/>
                    </a:ext>
                  </a:extLst>
                </a:gridCol>
                <a:gridCol w="1111700">
                  <a:extLst>
                    <a:ext uri="{9D8B030D-6E8A-4147-A177-3AD203B41FA5}">
                      <a16:colId xmlns:a16="http://schemas.microsoft.com/office/drawing/2014/main" val="2794089090"/>
                    </a:ext>
                  </a:extLst>
                </a:gridCol>
              </a:tblGrid>
              <a:tr h="3983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WEEK THREE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MONDAY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TUESDAY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WEDNESDAY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THURSDAY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+mn-lt"/>
                        </a:rPr>
                        <a:t>FRIDAY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SATURDAY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SUNDAY</a:t>
                      </a:r>
                      <a:endParaRPr lang="en-GB" sz="12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6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Chef's Selection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807482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CLASSIC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Pork Ramen Bowls</a:t>
                      </a:r>
                      <a:endParaRPr kumimoji="0" lang="en-GB" sz="10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Beef Chilli Burritos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Chicken Doner Bake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Jumbo Hot Dogs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Mozzarella &amp; Tomato Pizza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Persian Beef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Soule's Fried Chicken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>
                      <a:solidFill>
                        <a:srgbClr val="846054"/>
                      </a:solidFill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46054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b="0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46054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46054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46054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46054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BBQ sauce, Tuna &amp; Sweetcorn Pizza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46054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846054"/>
                      </a:solidFill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46054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60919"/>
                  </a:ext>
                </a:extLst>
              </a:tr>
              <a:tr h="5706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STREET EATS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>
                      <a:solidFill>
                        <a:srgbClr val="846054"/>
                      </a:solidFill>
                    </a:lnL>
                    <a:lnR w="12700">
                      <a:solidFill>
                        <a:srgbClr val="846054"/>
                      </a:solidFill>
                    </a:lnR>
                    <a:lnT w="12700">
                      <a:solidFill>
                        <a:srgbClr val="846054"/>
                      </a:solidFill>
                    </a:lnT>
                    <a:lnB w="12700">
                      <a:solidFill>
                        <a:srgbClr val="84605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latin typeface="+mn-lt"/>
                        </a:rPr>
                        <a:t>Tofu Ramen Bowls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rgbClr val="846054"/>
                      </a:solidFill>
                    </a:lnL>
                    <a:lnR w="12700">
                      <a:solidFill>
                        <a:srgbClr val="846054"/>
                      </a:solidFill>
                    </a:lnR>
                    <a:lnT w="12700">
                      <a:solidFill>
                        <a:srgbClr val="846054"/>
                      </a:solidFill>
                    </a:lnT>
                    <a:lnB w="12700">
                      <a:solidFill>
                        <a:srgbClr val="846054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Soya Chilli Burritos</a:t>
                      </a:r>
                      <a:endParaRPr lang="en-US"/>
                    </a:p>
                  </a:txBody>
                  <a:tcPr marL="68580" marR="68580" marT="0" marB="0" anchor="ctr">
                    <a:lnL w="12700">
                      <a:solidFill>
                        <a:srgbClr val="846054"/>
                      </a:solidFill>
                    </a:lnL>
                    <a:lnR w="12700">
                      <a:solidFill>
                        <a:srgbClr val="846054"/>
                      </a:solidFill>
                    </a:lnR>
                    <a:lnT w="12700">
                      <a:solidFill>
                        <a:srgbClr val="846054"/>
                      </a:solidFill>
                    </a:lnT>
                    <a:lnB w="12700">
                      <a:solidFill>
                        <a:srgbClr val="84605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Marinated Spiced Tofu </a:t>
                      </a:r>
                      <a:endParaRPr lang="en-US"/>
                    </a:p>
                  </a:txBody>
                  <a:tcPr marL="68580" marR="68580" marT="0" marB="0" anchor="ctr">
                    <a:lnL w="12700">
                      <a:solidFill>
                        <a:srgbClr val="846054"/>
                      </a:solidFill>
                    </a:lnL>
                    <a:lnR w="12700">
                      <a:solidFill>
                        <a:srgbClr val="846054"/>
                      </a:solidFill>
                    </a:lnR>
                    <a:lnT w="12700">
                      <a:solidFill>
                        <a:srgbClr val="846054"/>
                      </a:solidFill>
                    </a:lnT>
                    <a:lnB w="12700">
                      <a:solidFill>
                        <a:srgbClr val="846054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Downside Cheese Sausage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846054"/>
                      </a:solidFill>
                    </a:lnL>
                    <a:lnR w="12700">
                      <a:solidFill>
                        <a:srgbClr val="846054"/>
                      </a:solidFill>
                    </a:lnR>
                    <a:lnT w="12700">
                      <a:solidFill>
                        <a:srgbClr val="846054"/>
                      </a:solidFill>
                    </a:lnT>
                    <a:lnB w="12700">
                      <a:solidFill>
                        <a:srgbClr val="846054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846054"/>
                      </a:solidFill>
                    </a:lnL>
                    <a:lnR w="12700">
                      <a:solidFill>
                        <a:srgbClr val="846054"/>
                      </a:solidFill>
                    </a:lnR>
                    <a:lnT w="12700">
                      <a:solidFill>
                        <a:srgbClr val="846054"/>
                      </a:solidFill>
                    </a:lnT>
                    <a:lnB w="12700">
                      <a:solidFill>
                        <a:srgbClr val="84605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Chickpea Tagine</a:t>
                      </a:r>
                      <a:endParaRPr lang="en-US"/>
                    </a:p>
                  </a:txBody>
                  <a:tcPr marL="68580" marR="68580" marT="0" marB="0" anchor="ctr">
                    <a:lnL w="12700">
                      <a:solidFill>
                        <a:srgbClr val="846054"/>
                      </a:solidFill>
                    </a:lnL>
                    <a:lnR w="12700">
                      <a:solidFill>
                        <a:srgbClr val="846054"/>
                      </a:solidFill>
                    </a:lnR>
                    <a:lnT w="12700">
                      <a:solidFill>
                        <a:srgbClr val="846054"/>
                      </a:solidFill>
                    </a:lnT>
                    <a:lnB w="12700">
                      <a:solidFill>
                        <a:srgbClr val="846054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Soule's Fried Tofu</a:t>
                      </a:r>
                      <a:endParaRPr lang="en-US"/>
                    </a:p>
                  </a:txBody>
                  <a:tcPr marL="68580" marR="68580" marT="0" marB="0" anchor="ctr">
                    <a:lnL w="12700">
                      <a:solidFill>
                        <a:srgbClr val="846054"/>
                      </a:solidFill>
                    </a:lnL>
                    <a:lnR w="12700">
                      <a:solidFill>
                        <a:srgbClr val="846054"/>
                      </a:solidFill>
                    </a:lnR>
                    <a:lnT w="12700">
                      <a:solidFill>
                        <a:srgbClr val="846054"/>
                      </a:solidFill>
                    </a:lnT>
                    <a:lnB w="12700">
                      <a:solidFill>
                        <a:srgbClr val="846054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58332"/>
                  </a:ext>
                </a:extLst>
              </a:tr>
              <a:tr h="83978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46054"/>
                          </a:solidFill>
                          <a:latin typeface="+mn-lt"/>
                        </a:rPr>
                        <a:t>SIDES</a:t>
                      </a:r>
                      <a:endParaRPr lang="en-GB" sz="1200" b="1">
                        <a:solidFill>
                          <a:srgbClr val="84605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Ramen Toppings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Spiced Rice, Guacamole, Salsa, Queso , Chilli Sauce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Fried Potato, </a:t>
                      </a:r>
                      <a:r>
                        <a:rPr lang="en-GB" sz="1000" b="0" dirty="0" err="1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Galic</a:t>
                      </a: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Sauce, Pickled cabbage, Kebab Veg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French Fries, Big Bowl Coleslaw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Hand Cut Paprika Wedges, Baked Corn, Chopped Salad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Herby Cous </a:t>
                      </a:r>
                      <a:r>
                        <a:rPr lang="en-GB" sz="1000" b="0" dirty="0" err="1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Cous</a:t>
                      </a: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Fattoush, Cucumber Raita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 dirty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French Fries</a:t>
                      </a: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Corn Cobb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18638"/>
                  </a:ext>
                </a:extLst>
              </a:tr>
              <a:tr h="829015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JACKET/PASTA 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GB" sz="1000" b="0">
                        <a:solidFill>
                          <a:srgbClr val="84605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846054"/>
                          </a:solidFill>
                          <a:effectLst/>
                          <a:latin typeface="Calibri"/>
                        </a:rPr>
                        <a:t>Roasted Sweet Potato, Fresh Tomato Sauce, Baked Beans</a:t>
                      </a:r>
                      <a:endParaRPr lang="en-US" sz="1000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764417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Toffee &amp; Cinnamon Loaf Cake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Sprinkle Crispies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Lemon Drizzle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6054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Tropical Fruit Fool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Double Chocolate  Cupcake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Jamaican Gingerbread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0">
                          <a:solidFill>
                            <a:srgbClr val="84605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Jellies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322993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rgbClr val="846054"/>
                          </a:solidFill>
                          <a:latin typeface="+mn-lt"/>
                        </a:rPr>
                        <a:t>EVERY 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kern="1200" noProof="0" dirty="0">
                          <a:solidFill>
                            <a:srgbClr val="846054"/>
                          </a:solidFill>
                          <a:latin typeface="Calibri"/>
                        </a:rPr>
                        <a:t>FULL SALAD BAR WITH EVERYDAY SPECIALS, SELECTION OF FRESHLY CUT &amp; WHOLE FRUITS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846054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kern="1200">
                        <a:solidFill>
                          <a:srgbClr val="8460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6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9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c14796-4221-4fe7-ad96-f4fb9a3f02b5" xsi:nil="true"/>
    <lcf76f155ced4ddcb4097134ff3c332f xmlns="792f8c45-b154-4786-959f-1ae975b28a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394E652236B40A29840E5BD3E694D" ma:contentTypeVersion="14" ma:contentTypeDescription="Create a new document." ma:contentTypeScope="" ma:versionID="1404546f98ae245bcfddbcb4b66c4542">
  <xsd:schema xmlns:xsd="http://www.w3.org/2001/XMLSchema" xmlns:xs="http://www.w3.org/2001/XMLSchema" xmlns:p="http://schemas.microsoft.com/office/2006/metadata/properties" xmlns:ns2="792f8c45-b154-4786-959f-1ae975b28ad1" xmlns:ns3="39c14796-4221-4fe7-ad96-f4fb9a3f02b5" targetNamespace="http://schemas.microsoft.com/office/2006/metadata/properties" ma:root="true" ma:fieldsID="41b5a124e06351f650110c98180283f6" ns2:_="" ns3:_="">
    <xsd:import namespace="792f8c45-b154-4786-959f-1ae975b28ad1"/>
    <xsd:import namespace="39c14796-4221-4fe7-ad96-f4fb9a3f0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f8c45-b154-4786-959f-1ae975b28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6c73a1a-f4d6-4a1a-9379-9ed2541722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14796-4221-4fe7-ad96-f4fb9a3f02b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b0f86cc-3b80-440d-a429-fc2fa6bccbfa}" ma:internalName="TaxCatchAll" ma:showField="CatchAllData" ma:web="39c14796-4221-4fe7-ad96-f4fb9a3f02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BA308-58EB-4AD8-AD53-2545B360AD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877119-C630-49E1-B6EA-D18CA07515F0}">
  <ds:schemaRefs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39c14796-4221-4fe7-ad96-f4fb9a3f02b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92f8c45-b154-4786-959f-1ae975b28ad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EA1FA5D-685C-4618-A3D1-53B05228CFBE}">
  <ds:schemaRefs>
    <ds:schemaRef ds:uri="39c14796-4221-4fe7-ad96-f4fb9a3f02b5"/>
    <ds:schemaRef ds:uri="792f8c45-b154-4786-959f-1ae975b28a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1693</Words>
  <Application>Microsoft Office PowerPoint</Application>
  <PresentationFormat>A4 Paper (210x297 mm)</PresentationFormat>
  <Paragraphs>404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Quentin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Mcdougall</dc:creator>
  <cp:lastModifiedBy>Sarah Kieck</cp:lastModifiedBy>
  <cp:revision>6</cp:revision>
  <cp:lastPrinted>2025-08-30T07:39:59Z</cp:lastPrinted>
  <dcterms:created xsi:type="dcterms:W3CDTF">2023-08-09T11:54:49Z</dcterms:created>
  <dcterms:modified xsi:type="dcterms:W3CDTF">2025-09-17T08:25:31Z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0x010100234394E652236B40A29840E5BD3E694D</vt:lpwstr>
  </property>
  <property fmtid="{D5CDD505-2E9C-101B-9397-08002B2CF9AE}" pid="3" name="MediaServiceImageTags">
    <vt:lpwstr/>
  </property>
</Properties>
</file>